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5" r:id="rId6"/>
    <p:sldId id="266" r:id="rId7"/>
    <p:sldId id="260" r:id="rId8"/>
    <p:sldId id="261" r:id="rId9"/>
    <p:sldId id="262" r:id="rId10"/>
    <p:sldId id="263" r:id="rId1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4"/>
  </p:normalViewPr>
  <p:slideViewPr>
    <p:cSldViewPr snapToGrid="0" snapToObjects="1" showGuides="1">
      <p:cViewPr varScale="1">
        <p:scale>
          <a:sx n="136" d="100"/>
          <a:sy n="136" d="100"/>
        </p:scale>
        <p:origin x="86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tthewproctor.com/australian_postcodes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37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Sprocket Central Pty Ltd</a:t>
            </a:r>
          </a:p>
        </p:txBody>
      </p:sp>
      <p:sp>
        <p:nvSpPr>
          <p:cNvPr id="111" name="Shape 56"/>
          <p:cNvSpPr/>
          <p:nvPr/>
        </p:nvSpPr>
        <p:spPr>
          <a:xfrm>
            <a:off x="537900" y="3315475"/>
            <a:ext cx="5550600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Data analytics approach</a:t>
            </a:r>
          </a:p>
        </p:txBody>
      </p:sp>
      <p:pic>
        <p:nvPicPr>
          <p:cNvPr id="112" name="Shape 57" descr="Shap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00" y="1275524"/>
            <a:ext cx="1982300" cy="2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58"/>
          <p:cNvSpPr/>
          <p:nvPr/>
        </p:nvSpPr>
        <p:spPr>
          <a:xfrm>
            <a:off x="537900" y="3666599"/>
            <a:ext cx="6249600" cy="36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[</a:t>
            </a:r>
            <a:r>
              <a:rPr lang="en-US" dirty="0"/>
              <a:t>Data Analytics</a:t>
            </a:r>
            <a:r>
              <a:rPr dirty="0"/>
              <a:t>] - [Engagement Manager], [Senior Consultant], [Junior Consultant]</a:t>
            </a:r>
          </a:p>
        </p:txBody>
      </p:sp>
      <p:sp>
        <p:nvSpPr>
          <p:cNvPr id="114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1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Shape 114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Appendix</a:t>
            </a:r>
          </a:p>
        </p:txBody>
      </p:sp>
      <p:sp>
        <p:nvSpPr>
          <p:cNvPr id="163" name="Shape 115"/>
          <p:cNvSpPr/>
          <p:nvPr/>
        </p:nvSpPr>
        <p:spPr>
          <a:xfrm>
            <a:off x="205025" y="1083299"/>
            <a:ext cx="8565600" cy="1225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Used Australian postcode matched with longitude and latitudes for plotting geographical data.</a:t>
            </a:r>
          </a:p>
          <a:p>
            <a:r>
              <a:rPr lang="en-GB" b="0" u="sng" dirty="0">
                <a:hlinkClick r:id="rId2"/>
              </a:rPr>
              <a:t>https://www.matthewproctor.com/australian_postcodes</a:t>
            </a:r>
            <a:endParaRPr dirty="0"/>
          </a:p>
        </p:txBody>
      </p:sp>
      <p:sp>
        <p:nvSpPr>
          <p:cNvPr id="164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43874" y="1211200"/>
            <a:ext cx="5459402" cy="170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Introduction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Data Exploration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Model Development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Interpretation</a:t>
            </a:r>
          </a:p>
        </p:txBody>
      </p:sp>
      <p:sp>
        <p:nvSpPr>
          <p:cNvPr id="11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123" name="Shape 72"/>
          <p:cNvSpPr/>
          <p:nvPr/>
        </p:nvSpPr>
        <p:spPr>
          <a:xfrm>
            <a:off x="205025" y="1083299"/>
            <a:ext cx="8565600" cy="1225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Our goal is to analyze existing customer base to determine trends and behavior  that help us target new customers who drive  most value for the organization and boost business</a:t>
            </a:r>
            <a:endParaRPr dirty="0"/>
          </a:p>
        </p:txBody>
      </p:sp>
      <p:sp>
        <p:nvSpPr>
          <p:cNvPr id="124" name="Shape 73"/>
          <p:cNvSpPr/>
          <p:nvPr/>
        </p:nvSpPr>
        <p:spPr>
          <a:xfrm>
            <a:off x="205025" y="2164724"/>
            <a:ext cx="4134600" cy="1230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Road Map:</a:t>
            </a:r>
          </a:p>
          <a:p>
            <a:pPr marL="342900" indent="-342900">
              <a:buAutoNum type="arabicPeriod"/>
            </a:pPr>
            <a:r>
              <a:rPr lang="en-US" dirty="0"/>
              <a:t>Data Exploration</a:t>
            </a:r>
          </a:p>
          <a:p>
            <a:pPr marL="342900" indent="-342900">
              <a:buAutoNum type="arabicPeriod"/>
            </a:pPr>
            <a:r>
              <a:rPr lang="en-US" dirty="0"/>
              <a:t>Model Development</a:t>
            </a:r>
          </a:p>
          <a:p>
            <a:pPr marL="342900" indent="-342900">
              <a:buAutoNum type="arabicPeriod"/>
            </a:pPr>
            <a:r>
              <a:rPr lang="en-US" dirty="0"/>
              <a:t>Interpretation</a:t>
            </a:r>
            <a:endParaRPr dirty="0"/>
          </a:p>
        </p:txBody>
      </p:sp>
      <p:grpSp>
        <p:nvGrpSpPr>
          <p:cNvPr id="127" name="Shape 74"/>
          <p:cNvGrpSpPr/>
          <p:nvPr/>
        </p:nvGrpSpPr>
        <p:grpSpPr>
          <a:xfrm>
            <a:off x="4969973" y="2164723"/>
            <a:ext cx="3800704" cy="2649304"/>
            <a:chOff x="-1" y="-1"/>
            <a:chExt cx="3800702" cy="2649302"/>
          </a:xfrm>
        </p:grpSpPr>
        <p:sp>
          <p:nvSpPr>
            <p:cNvPr id="125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26" name="Place any supporting images, graphs, data or extra text here."/>
            <p:cNvSpPr/>
            <p:nvPr/>
          </p:nvSpPr>
          <p:spPr>
            <a:xfrm>
              <a:off x="-1" y="1124611"/>
              <a:ext cx="3800702" cy="4000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endParaRPr dirty="0"/>
            </a:p>
          </p:txBody>
        </p:sp>
      </p:grpSp>
      <p:sp>
        <p:nvSpPr>
          <p:cNvPr id="128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F5FEE2-78EE-6644-A270-2E346B948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955" y="2164724"/>
            <a:ext cx="5147696" cy="264930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833650"/>
            <a:ext cx="4772328" cy="517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What are customers buying? When? How?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43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Place any information about this point here.</a:t>
            </a:r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069320-9AF7-AF41-BD42-83C325FCB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1992" y="1944451"/>
            <a:ext cx="2515525" cy="16039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D7BF8A-688D-724F-9304-A142CDBB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619" y="3548386"/>
            <a:ext cx="2499650" cy="15414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6F70875-9667-AF49-A289-E69A62572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025" y="1768026"/>
            <a:ext cx="3848100" cy="3111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56DC7C-8174-AA45-A683-7952064405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9498" y="2006935"/>
            <a:ext cx="2515525" cy="154145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924FC0-B082-2544-B5DB-A56F9997D3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9401" y="3584783"/>
            <a:ext cx="2392591" cy="1347284"/>
          </a:xfrm>
          <a:prstGeom prst="rect">
            <a:avLst/>
          </a:prstGeom>
        </p:spPr>
      </p:pic>
      <p:sp>
        <p:nvSpPr>
          <p:cNvPr id="16" name="Shape 73">
            <a:extLst>
              <a:ext uri="{FF2B5EF4-FFF2-40B4-BE49-F238E27FC236}">
                <a16:creationId xmlns:a16="http://schemas.microsoft.com/office/drawing/2014/main" id="{AF95D700-BD5A-E140-A245-834477FBA393}"/>
              </a:ext>
            </a:extLst>
          </p:cNvPr>
          <p:cNvSpPr/>
          <p:nvPr/>
        </p:nvSpPr>
        <p:spPr>
          <a:xfrm>
            <a:off x="4900669" y="796506"/>
            <a:ext cx="4134600" cy="965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Customers prefer Standard product line and ‘Solex’ Brand the most. The spend the most on Wednesdays and shop online on Mondays.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83983" y="855711"/>
            <a:ext cx="2425053" cy="517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Customer Attributes</a:t>
            </a:r>
          </a:p>
        </p:txBody>
      </p:sp>
      <p:sp>
        <p:nvSpPr>
          <p:cNvPr id="133" name="Shape 82"/>
          <p:cNvSpPr/>
          <p:nvPr/>
        </p:nvSpPr>
        <p:spPr>
          <a:xfrm>
            <a:off x="83983" y="1408699"/>
            <a:ext cx="2271274" cy="2027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There is impact of demographics such as gender, age, wealth segment, tenure and  property valuation on spending habits of customers.</a:t>
            </a:r>
            <a:endParaRPr dirty="0"/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797760-6A78-854C-8B5A-0CFAA36E5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748" y="807226"/>
            <a:ext cx="2758238" cy="169242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73AA29B-5592-1C4A-89C9-5F3CBAD66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6128" y="820525"/>
            <a:ext cx="1688620" cy="168862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FCCD48C-62D5-684F-BF07-7B3E24599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3737" y="2545793"/>
            <a:ext cx="3256280" cy="259770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F0453DD-EEE3-4349-8FF9-A390B65017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7407" y="2643847"/>
            <a:ext cx="2611494" cy="238160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DE454BC-F51B-6948-AD48-D7BA0A9211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2132" y="807226"/>
            <a:ext cx="2212722" cy="17385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F9765B-3E2F-004C-A9DD-AE1FFB2EB4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1214" y="3610465"/>
            <a:ext cx="2661356" cy="141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52761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833650"/>
            <a:ext cx="4772328" cy="517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Geography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5" y="1351452"/>
            <a:ext cx="4134600" cy="699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We observe strong basis for geographical segmentation.</a:t>
            </a:r>
            <a:endParaRPr dirty="0"/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DD82528-F069-2E49-BECD-C20F5A38A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05" y="2010133"/>
            <a:ext cx="4204620" cy="29479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DA1A557-DE69-C24E-83C1-24A7B4B75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825" y="871582"/>
            <a:ext cx="2537037" cy="209728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814D1D5-C221-0249-B5BC-779C11924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9625" y="2977911"/>
            <a:ext cx="4775200" cy="2108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698450-9E1F-E44D-BD3D-088C5BBD63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4862" y="856189"/>
            <a:ext cx="20574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7846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4599352" cy="517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Customer Segmentation by RFM Method</a:t>
            </a:r>
            <a:endParaRPr dirty="0"/>
          </a:p>
        </p:txBody>
      </p:sp>
      <p:sp>
        <p:nvSpPr>
          <p:cNvPr id="142" name="Shape 91"/>
          <p:cNvSpPr/>
          <p:nvPr/>
        </p:nvSpPr>
        <p:spPr>
          <a:xfrm>
            <a:off x="205024" y="1427024"/>
            <a:ext cx="6158067" cy="965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Identified 212 customers that are top customers in terms of recency, frequency and Monetary Value. </a:t>
            </a:r>
          </a:p>
          <a:p>
            <a:endParaRPr dirty="0"/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sp>
        <p:nvSpPr>
          <p:cNvPr id="10" name="Shape 90">
            <a:extLst>
              <a:ext uri="{FF2B5EF4-FFF2-40B4-BE49-F238E27FC236}">
                <a16:creationId xmlns:a16="http://schemas.microsoft.com/office/drawing/2014/main" id="{AD95B4BE-192C-9343-809D-A1E3E571C829}"/>
              </a:ext>
            </a:extLst>
          </p:cNvPr>
          <p:cNvSpPr/>
          <p:nvPr/>
        </p:nvSpPr>
        <p:spPr>
          <a:xfrm>
            <a:off x="205025" y="2153141"/>
            <a:ext cx="6158068" cy="517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Use training data to develop prediction model</a:t>
            </a:r>
            <a:endParaRPr dirty="0"/>
          </a:p>
        </p:txBody>
      </p:sp>
      <p:sp>
        <p:nvSpPr>
          <p:cNvPr id="11" name="Shape 91">
            <a:extLst>
              <a:ext uri="{FF2B5EF4-FFF2-40B4-BE49-F238E27FC236}">
                <a16:creationId xmlns:a16="http://schemas.microsoft.com/office/drawing/2014/main" id="{97C7C5C1-CCBB-B24D-8F40-F25E32FD80DD}"/>
              </a:ext>
            </a:extLst>
          </p:cNvPr>
          <p:cNvSpPr/>
          <p:nvPr/>
        </p:nvSpPr>
        <p:spPr>
          <a:xfrm>
            <a:off x="205025" y="2590719"/>
            <a:ext cx="6158066" cy="699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Use labelled data provided to develop a model to identify new customers </a:t>
            </a:r>
          </a:p>
          <a:p>
            <a:endParaRPr dirty="0"/>
          </a:p>
        </p:txBody>
      </p:sp>
      <p:sp>
        <p:nvSpPr>
          <p:cNvPr id="12" name="Shape 90">
            <a:extLst>
              <a:ext uri="{FF2B5EF4-FFF2-40B4-BE49-F238E27FC236}">
                <a16:creationId xmlns:a16="http://schemas.microsoft.com/office/drawing/2014/main" id="{B7DA3EE8-E122-2A45-A002-3C7BA079F9B8}"/>
              </a:ext>
            </a:extLst>
          </p:cNvPr>
          <p:cNvSpPr/>
          <p:nvPr/>
        </p:nvSpPr>
        <p:spPr>
          <a:xfrm>
            <a:off x="205023" y="3288334"/>
            <a:ext cx="6158068" cy="517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Machine Learning Models</a:t>
            </a:r>
            <a:endParaRPr dirty="0"/>
          </a:p>
        </p:txBody>
      </p:sp>
      <p:sp>
        <p:nvSpPr>
          <p:cNvPr id="13" name="Shape 91">
            <a:extLst>
              <a:ext uri="{FF2B5EF4-FFF2-40B4-BE49-F238E27FC236}">
                <a16:creationId xmlns:a16="http://schemas.microsoft.com/office/drawing/2014/main" id="{40FC3712-44F1-654E-87DF-44B4FECBEA13}"/>
              </a:ext>
            </a:extLst>
          </p:cNvPr>
          <p:cNvSpPr/>
          <p:nvPr/>
        </p:nvSpPr>
        <p:spPr>
          <a:xfrm>
            <a:off x="227410" y="3722801"/>
            <a:ext cx="6158066" cy="699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Use supervised techniques such as random forest, SVM  classification and unsupervised techniques such as KNN clustering and identify the best model </a:t>
            </a:r>
            <a:endParaRPr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Interpretation</a:t>
            </a:r>
          </a:p>
        </p:txBody>
      </p:sp>
      <p:sp>
        <p:nvSpPr>
          <p:cNvPr id="150" name="Shape 99"/>
          <p:cNvSpPr/>
          <p:nvPr/>
        </p:nvSpPr>
        <p:spPr>
          <a:xfrm>
            <a:off x="205025" y="1083299"/>
            <a:ext cx="8565600" cy="517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Use the optimal model to identify new customers who can drive business. </a:t>
            </a:r>
            <a:endParaRPr dirty="0"/>
          </a:p>
        </p:txBody>
      </p:sp>
      <p:sp>
        <p:nvSpPr>
          <p:cNvPr id="151" name="Shape 100"/>
          <p:cNvSpPr/>
          <p:nvPr/>
        </p:nvSpPr>
        <p:spPr>
          <a:xfrm>
            <a:off x="205025" y="2164724"/>
            <a:ext cx="4134600" cy="699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Once new customers are identified, they can be targeted with appropriate marketing strategy.</a:t>
            </a:r>
            <a:endParaRPr dirty="0"/>
          </a:p>
        </p:txBody>
      </p:sp>
      <p:sp>
        <p:nvSpPr>
          <p:cNvPr id="155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06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Shape 107"/>
          <p:cNvSpPr/>
          <p:nvPr/>
        </p:nvSpPr>
        <p:spPr>
          <a:xfrm>
            <a:off x="537899" y="1895175"/>
            <a:ext cx="3953102" cy="77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Appendix</a:t>
            </a:r>
          </a:p>
        </p:txBody>
      </p:sp>
      <p:sp>
        <p:nvSpPr>
          <p:cNvPr id="15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595</Words>
  <Application>Microsoft Macintosh PowerPoint</Application>
  <PresentationFormat>On-screen Show (16:9)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Open Sans</vt:lpstr>
      <vt:lpstr>Open Sans Extrabold</vt:lpstr>
      <vt:lpstr>Open Sans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ANNAPAREDDY Kavya</cp:lastModifiedBy>
  <cp:revision>10</cp:revision>
  <dcterms:modified xsi:type="dcterms:W3CDTF">2020-04-20T13:42:31Z</dcterms:modified>
</cp:coreProperties>
</file>